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65" r:id="rId2"/>
    <p:sldId id="267" r:id="rId3"/>
    <p:sldId id="256" r:id="rId4"/>
    <p:sldId id="257" r:id="rId5"/>
    <p:sldId id="258" r:id="rId6"/>
    <p:sldId id="266" r:id="rId7"/>
    <p:sldId id="260" r:id="rId8"/>
    <p:sldId id="262" r:id="rId9"/>
    <p:sldId id="261" r:id="rId10"/>
    <p:sldId id="263" r:id="rId11"/>
    <p:sldId id="264" r:id="rId12"/>
    <p:sldId id="268" r:id="rId13"/>
    <p:sldId id="270" r:id="rId14"/>
    <p:sldId id="271" r:id="rId15"/>
    <p:sldId id="273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299BEB-3B47-A8E8-F49B-7247E601F2E7}" v="183" dt="2021-08-31T14:07:01.2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8/31/2021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686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7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7850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748035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343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2698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0426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9650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94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137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069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962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585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821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322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668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161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8/31/2021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518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24284784-BB1C-42C8-B2AF-9AF885DC0D25}"/>
              </a:ext>
            </a:extLst>
          </p:cNvPr>
          <p:cNvSpPr txBox="1"/>
          <p:nvPr/>
        </p:nvSpPr>
        <p:spPr>
          <a:xfrm>
            <a:off x="1515122" y="2782669"/>
            <a:ext cx="9161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/>
              <a:t>Progetto Web Programming</a:t>
            </a:r>
            <a:endParaRPr lang="it-IT" sz="360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F609C21-3802-4EB0-9374-E8881915DDC5}"/>
              </a:ext>
            </a:extLst>
          </p:cNvPr>
          <p:cNvSpPr txBox="1"/>
          <p:nvPr/>
        </p:nvSpPr>
        <p:spPr>
          <a:xfrm>
            <a:off x="3485965" y="5965794"/>
            <a:ext cx="5220070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600" dirty="0"/>
              <a:t>Giuseppe </a:t>
            </a:r>
            <a:r>
              <a:rPr lang="en-US" sz="1600" dirty="0" err="1"/>
              <a:t>Masaracchio</a:t>
            </a:r>
            <a:r>
              <a:rPr lang="en-US" sz="1600" dirty="0"/>
              <a:t> O46001395</a:t>
            </a:r>
          </a:p>
        </p:txBody>
      </p:sp>
    </p:spTree>
    <p:extLst>
      <p:ext uri="{BB962C8B-B14F-4D97-AF65-F5344CB8AC3E}">
        <p14:creationId xmlns:p14="http://schemas.microsoft.com/office/powerpoint/2010/main" val="16318627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F6CD143B-215F-4E5F-A039-57F988619E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32" t="54444" r="74141" b="26111"/>
          <a:stretch/>
        </p:blipFill>
        <p:spPr>
          <a:xfrm>
            <a:off x="8982075" y="2762249"/>
            <a:ext cx="2295525" cy="13335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DC35B5AE-8226-4FA4-A750-46C8CFAF9BA8}"/>
              </a:ext>
            </a:extLst>
          </p:cNvPr>
          <p:cNvSpPr txBox="1"/>
          <p:nvPr/>
        </p:nvSpPr>
        <p:spPr>
          <a:xfrm>
            <a:off x="3417903" y="370846"/>
            <a:ext cx="4403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Pagina del profilo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2E82174-82B2-4061-A744-84754AA03357}"/>
              </a:ext>
            </a:extLst>
          </p:cNvPr>
          <p:cNvSpPr txBox="1"/>
          <p:nvPr/>
        </p:nvSpPr>
        <p:spPr>
          <a:xfrm>
            <a:off x="863356" y="5472230"/>
            <a:ext cx="102999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La pagina di modifica del profilo comprende 4 opzioni. La pagina comprende tutti i div gi</a:t>
            </a:r>
            <a:r>
              <a:rPr lang="it-IT" sz="1600"/>
              <a:t>à </a:t>
            </a:r>
            <a:r>
              <a:rPr lang="en-US" sz="1600"/>
              <a:t>visti nelle altre pagine, ma l’unica funzione ad usarli tutti </a:t>
            </a:r>
            <a:r>
              <a:rPr lang="it-IT" sz="1600"/>
              <a:t>è</a:t>
            </a:r>
            <a:r>
              <a:rPr lang="en-US" sz="1600"/>
              <a:t> la funzione “cambia immaginie profilo”. Le varie funzioni vengono visualizzate dinamicamente dalla pagina dopo aver selezionato la funzione.</a:t>
            </a:r>
          </a:p>
        </p:txBody>
      </p:sp>
      <p:pic>
        <p:nvPicPr>
          <p:cNvPr id="2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E6722022-8334-4DD4-85CC-8F3BDD6EA7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791" r="7977" b="4704"/>
          <a:stretch/>
        </p:blipFill>
        <p:spPr>
          <a:xfrm>
            <a:off x="249162" y="734333"/>
            <a:ext cx="8488632" cy="4661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85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F779F60C-549B-452B-A948-A14E1C1086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45278" r="77109" b="35694"/>
          <a:stretch/>
        </p:blipFill>
        <p:spPr>
          <a:xfrm>
            <a:off x="9334500" y="2776537"/>
            <a:ext cx="1952625" cy="1304925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C3819FE0-DCBE-4294-868E-25E04F99D384}"/>
              </a:ext>
            </a:extLst>
          </p:cNvPr>
          <p:cNvSpPr txBox="1"/>
          <p:nvPr/>
        </p:nvSpPr>
        <p:spPr>
          <a:xfrm>
            <a:off x="863356" y="5472230"/>
            <a:ext cx="102999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La funzione “cambia immagine profilo” incorpora un input type text per consentire una ricerca con le API di Imgur, che visualizzer</a:t>
            </a:r>
            <a:r>
              <a:rPr lang="it-IT" sz="1600"/>
              <a:t>à</a:t>
            </a:r>
            <a:r>
              <a:rPr lang="en-US" sz="1600"/>
              <a:t> i risultati della ricerca nel div sottostante, che offrir</a:t>
            </a:r>
            <a:r>
              <a:rPr lang="it-IT" sz="1600"/>
              <a:t>à</a:t>
            </a:r>
            <a:r>
              <a:rPr lang="en-US" sz="1600"/>
              <a:t> la possibilit</a:t>
            </a:r>
            <a:r>
              <a:rPr lang="it-IT" sz="1600"/>
              <a:t>à</a:t>
            </a:r>
            <a:r>
              <a:rPr lang="en-US" sz="1600"/>
              <a:t> di selezionare un’immagine ed usarla come immagine del profilo. 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B2FC8D1-14D9-4745-8934-0227CAF302A4}"/>
              </a:ext>
            </a:extLst>
          </p:cNvPr>
          <p:cNvSpPr txBox="1"/>
          <p:nvPr/>
        </p:nvSpPr>
        <p:spPr>
          <a:xfrm>
            <a:off x="3811665" y="370107"/>
            <a:ext cx="4403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Pagina del profilo</a:t>
            </a:r>
          </a:p>
        </p:txBody>
      </p:sp>
      <p:pic>
        <p:nvPicPr>
          <p:cNvPr id="2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FD23892-84EE-4248-8BF5-547D9EFBE6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927" r="7724" b="5122"/>
          <a:stretch/>
        </p:blipFill>
        <p:spPr>
          <a:xfrm>
            <a:off x="358020" y="1012523"/>
            <a:ext cx="8875676" cy="439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9345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6FA224C8-CB4C-4541-998F-11AC00429338}"/>
              </a:ext>
            </a:extLst>
          </p:cNvPr>
          <p:cNvSpPr txBox="1"/>
          <p:nvPr/>
        </p:nvSpPr>
        <p:spPr>
          <a:xfrm>
            <a:off x="773904" y="5502047"/>
            <a:ext cx="102999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La funzione “cambia username” incorpora un semplice input type text dove sar</a:t>
            </a:r>
            <a:r>
              <a:rPr lang="it-IT" sz="1600"/>
              <a:t>à</a:t>
            </a:r>
            <a:r>
              <a:rPr lang="en-US" sz="1600"/>
              <a:t> visualizzato l’attuale username, che pu</a:t>
            </a:r>
            <a:r>
              <a:rPr lang="it-IT" sz="1600"/>
              <a:t>ò</a:t>
            </a:r>
            <a:r>
              <a:rPr lang="en-US" sz="1600"/>
              <a:t> essere sostituito con un nuovo username (sar</a:t>
            </a:r>
            <a:r>
              <a:rPr lang="it-IT" sz="1600"/>
              <a:t>à</a:t>
            </a:r>
            <a:r>
              <a:rPr lang="en-US" sz="1600"/>
              <a:t> utilizzato per effettuare il login). La medesima funzione viene incorporata anche per le funzioni di cambio password e e-mail.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45AA55D-AC5D-46EE-BBA3-534D557BD782}"/>
              </a:ext>
            </a:extLst>
          </p:cNvPr>
          <p:cNvSpPr txBox="1"/>
          <p:nvPr/>
        </p:nvSpPr>
        <p:spPr>
          <a:xfrm>
            <a:off x="3894338" y="405528"/>
            <a:ext cx="4403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Pagina del profilo</a:t>
            </a:r>
          </a:p>
        </p:txBody>
      </p:sp>
      <p:pic>
        <p:nvPicPr>
          <p:cNvPr id="4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DCE9555B-9518-4082-9CCD-B42D27C3F9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086" r="61858" b="5432"/>
          <a:stretch/>
        </p:blipFill>
        <p:spPr>
          <a:xfrm>
            <a:off x="333829" y="1145571"/>
            <a:ext cx="3022897" cy="3987246"/>
          </a:xfrm>
          <a:prstGeom prst="rect">
            <a:avLst/>
          </a:prstGeom>
        </p:spPr>
      </p:pic>
      <p:pic>
        <p:nvPicPr>
          <p:cNvPr id="6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8B2CF97B-987D-478B-93C6-C6FF3951B0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405" r="60504" b="4202"/>
          <a:stretch/>
        </p:blipFill>
        <p:spPr>
          <a:xfrm>
            <a:off x="4506685" y="1145571"/>
            <a:ext cx="2841426" cy="3979890"/>
          </a:xfrm>
          <a:prstGeom prst="rect">
            <a:avLst/>
          </a:prstGeom>
        </p:spPr>
      </p:pic>
      <p:pic>
        <p:nvPicPr>
          <p:cNvPr id="7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91648F89-23EF-4B49-8FBC-F554302AFF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234" r="60215" b="5454"/>
          <a:stretch/>
        </p:blipFill>
        <p:spPr>
          <a:xfrm>
            <a:off x="8292496" y="1143152"/>
            <a:ext cx="3131709" cy="3989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7062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309179CD-11E1-4FF1-8986-7E6C13F21FCA}"/>
              </a:ext>
            </a:extLst>
          </p:cNvPr>
          <p:cNvSpPr txBox="1"/>
          <p:nvPr/>
        </p:nvSpPr>
        <p:spPr>
          <a:xfrm>
            <a:off x="1515122" y="2782669"/>
            <a:ext cx="9161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/>
              <a:t>API</a:t>
            </a:r>
            <a:endParaRPr lang="it-IT" sz="3600"/>
          </a:p>
        </p:txBody>
      </p:sp>
    </p:spTree>
    <p:extLst>
      <p:ext uri="{BB962C8B-B14F-4D97-AF65-F5344CB8AC3E}">
        <p14:creationId xmlns:p14="http://schemas.microsoft.com/office/powerpoint/2010/main" val="36623460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9BC5BD94-6040-4231-8C72-D09769D5C754}"/>
              </a:ext>
            </a:extLst>
          </p:cNvPr>
          <p:cNvSpPr txBox="1"/>
          <p:nvPr/>
        </p:nvSpPr>
        <p:spPr>
          <a:xfrm>
            <a:off x="946027" y="1892117"/>
            <a:ext cx="10299943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/>
              <a:t>Api.spotify.com</a:t>
            </a:r>
            <a:endParaRPr lang="it-IT" sz="1600" b="1"/>
          </a:p>
          <a:p>
            <a:endParaRPr lang="it-IT" sz="1600"/>
          </a:p>
          <a:p>
            <a:r>
              <a:rPr lang="it-IT" sz="1600"/>
              <a:t>Quest'applicazione web permette di usare le funzionalità di spotify di ricerca anche senza aver effettuato l'accesso alla piattaforma.</a:t>
            </a:r>
          </a:p>
          <a:p>
            <a:r>
              <a:rPr lang="it-IT" sz="1600"/>
              <a:t>Nello specifico all'interno della pagina /cerca è possibile effettuare le query per ricevere come risposta brani/artisti/album/playlist ed è possibile registrarne l'id associato ad uno specifico utente per poterle raggruppare nella schermata /home.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74571B7-E85D-43A2-96BC-299D9E59D5CB}"/>
              </a:ext>
            </a:extLst>
          </p:cNvPr>
          <p:cNvSpPr txBox="1"/>
          <p:nvPr/>
        </p:nvSpPr>
        <p:spPr>
          <a:xfrm>
            <a:off x="946027" y="3859678"/>
            <a:ext cx="1029994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/>
              <a:t>Imgur.com</a:t>
            </a:r>
            <a:endParaRPr lang="it-IT" sz="1600" b="1"/>
          </a:p>
          <a:p>
            <a:endParaRPr lang="it-IT" sz="1600"/>
          </a:p>
          <a:p>
            <a:r>
              <a:rPr lang="it-IT" sz="1600"/>
              <a:t>Oltre alle funzionalità di spotify l'applicazione web permette anche di interagire con il sito imgur.com per richiedere un array di immagini in formato jpeg/png che saranno usate per sostituire l'immagine del profilo associata all'utente corrente.</a:t>
            </a:r>
          </a:p>
          <a:p>
            <a:endParaRPr lang="it-IT" sz="1600"/>
          </a:p>
        </p:txBody>
      </p:sp>
    </p:spTree>
    <p:extLst>
      <p:ext uri="{BB962C8B-B14F-4D97-AF65-F5344CB8AC3E}">
        <p14:creationId xmlns:p14="http://schemas.microsoft.com/office/powerpoint/2010/main" val="29451880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9CACF7-D4B8-45FE-9F5A-3C0733A4AB51}"/>
              </a:ext>
            </a:extLst>
          </p:cNvPr>
          <p:cNvSpPr txBox="1"/>
          <p:nvPr/>
        </p:nvSpPr>
        <p:spPr>
          <a:xfrm>
            <a:off x="1515122" y="2782669"/>
            <a:ext cx="916175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600"/>
              <a:t>Diagramma ER</a:t>
            </a:r>
            <a:endParaRPr lang="it-IT" sz="3600"/>
          </a:p>
        </p:txBody>
      </p:sp>
    </p:spTree>
    <p:extLst>
      <p:ext uri="{BB962C8B-B14F-4D97-AF65-F5344CB8AC3E}">
        <p14:creationId xmlns:p14="http://schemas.microsoft.com/office/powerpoint/2010/main" val="35392368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con angoli arrotondati 3">
            <a:extLst>
              <a:ext uri="{FF2B5EF4-FFF2-40B4-BE49-F238E27FC236}">
                <a16:creationId xmlns:a16="http://schemas.microsoft.com/office/drawing/2014/main" id="{9BADE8AD-00C7-4CAD-ABC7-58BA39401094}"/>
              </a:ext>
            </a:extLst>
          </p:cNvPr>
          <p:cNvSpPr/>
          <p:nvPr/>
        </p:nvSpPr>
        <p:spPr>
          <a:xfrm>
            <a:off x="5092282" y="2985638"/>
            <a:ext cx="1721619" cy="938513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50" dirty="0"/>
              <a:t>Dipendenti</a:t>
            </a:r>
            <a:endParaRPr lang="it-IT" sz="1050" dirty="0"/>
          </a:p>
        </p:txBody>
      </p:sp>
      <p:sp>
        <p:nvSpPr>
          <p:cNvPr id="3" name="CasellaDiTesto 4">
            <a:extLst>
              <a:ext uri="{FF2B5EF4-FFF2-40B4-BE49-F238E27FC236}">
                <a16:creationId xmlns:a16="http://schemas.microsoft.com/office/drawing/2014/main" id="{117F1009-F09C-45B2-9612-823C844EA675}"/>
              </a:ext>
            </a:extLst>
          </p:cNvPr>
          <p:cNvSpPr txBox="1"/>
          <p:nvPr/>
        </p:nvSpPr>
        <p:spPr>
          <a:xfrm>
            <a:off x="5480907" y="3932613"/>
            <a:ext cx="5329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dirty="0">
                <a:solidFill>
                  <a:schemeClr val="bg1"/>
                </a:solidFill>
              </a:rPr>
              <a:t>(1</a:t>
            </a:r>
            <a:r>
              <a:rPr lang="en-US" sz="1000">
                <a:solidFill>
                  <a:schemeClr val="bg1"/>
                </a:solidFill>
              </a:rPr>
              <a:t>, n)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4" name="Ovale 8">
            <a:extLst>
              <a:ext uri="{FF2B5EF4-FFF2-40B4-BE49-F238E27FC236}">
                <a16:creationId xmlns:a16="http://schemas.microsoft.com/office/drawing/2014/main" id="{3A21ABA9-FF5C-487A-9131-877C28FAD522}"/>
              </a:ext>
            </a:extLst>
          </p:cNvPr>
          <p:cNvSpPr/>
          <p:nvPr/>
        </p:nvSpPr>
        <p:spPr>
          <a:xfrm>
            <a:off x="5230924" y="3962452"/>
            <a:ext cx="184270" cy="18427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5" name="CasellaDiTesto 9">
            <a:extLst>
              <a:ext uri="{FF2B5EF4-FFF2-40B4-BE49-F238E27FC236}">
                <a16:creationId xmlns:a16="http://schemas.microsoft.com/office/drawing/2014/main" id="{4ECFCB31-00DD-435A-974B-59852FBCF634}"/>
              </a:ext>
            </a:extLst>
          </p:cNvPr>
          <p:cNvSpPr txBox="1"/>
          <p:nvPr/>
        </p:nvSpPr>
        <p:spPr>
          <a:xfrm>
            <a:off x="5173819" y="4118439"/>
            <a:ext cx="2984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id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6" name="CasellaDiTesto 10">
            <a:extLst>
              <a:ext uri="{FF2B5EF4-FFF2-40B4-BE49-F238E27FC236}">
                <a16:creationId xmlns:a16="http://schemas.microsoft.com/office/drawing/2014/main" id="{9998E3B5-77B4-420F-8697-0EC0A92BBD0B}"/>
              </a:ext>
            </a:extLst>
          </p:cNvPr>
          <p:cNvSpPr txBox="1"/>
          <p:nvPr/>
        </p:nvSpPr>
        <p:spPr>
          <a:xfrm>
            <a:off x="7033958" y="3042097"/>
            <a:ext cx="8050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username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CasellaDiTesto 11">
            <a:extLst>
              <a:ext uri="{FF2B5EF4-FFF2-40B4-BE49-F238E27FC236}">
                <a16:creationId xmlns:a16="http://schemas.microsoft.com/office/drawing/2014/main" id="{2B9254DF-1266-45FE-8227-E6953791BD6B}"/>
              </a:ext>
            </a:extLst>
          </p:cNvPr>
          <p:cNvSpPr txBox="1"/>
          <p:nvPr/>
        </p:nvSpPr>
        <p:spPr>
          <a:xfrm>
            <a:off x="4472804" y="2727243"/>
            <a:ext cx="7761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password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8" name="CasellaDiTesto 15">
            <a:extLst>
              <a:ext uri="{FF2B5EF4-FFF2-40B4-BE49-F238E27FC236}">
                <a16:creationId xmlns:a16="http://schemas.microsoft.com/office/drawing/2014/main" id="{1E5B41FE-6BD6-42FC-9CB9-00B0943B4939}"/>
              </a:ext>
            </a:extLst>
          </p:cNvPr>
          <p:cNvSpPr txBox="1"/>
          <p:nvPr/>
        </p:nvSpPr>
        <p:spPr>
          <a:xfrm>
            <a:off x="7021750" y="3603694"/>
            <a:ext cx="5277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email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19">
            <a:extLst>
              <a:ext uri="{FF2B5EF4-FFF2-40B4-BE49-F238E27FC236}">
                <a16:creationId xmlns:a16="http://schemas.microsoft.com/office/drawing/2014/main" id="{B0A35752-2C9F-44D7-AFCA-D6AB6F1915B9}"/>
              </a:ext>
            </a:extLst>
          </p:cNvPr>
          <p:cNvSpPr txBox="1"/>
          <p:nvPr/>
        </p:nvSpPr>
        <p:spPr>
          <a:xfrm>
            <a:off x="6597730" y="3913836"/>
            <a:ext cx="6401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propic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0" name="Ovale 21">
            <a:extLst>
              <a:ext uri="{FF2B5EF4-FFF2-40B4-BE49-F238E27FC236}">
                <a16:creationId xmlns:a16="http://schemas.microsoft.com/office/drawing/2014/main" id="{40C7CA8F-4F7D-4F9F-87C9-9CD0375F288B}"/>
              </a:ext>
            </a:extLst>
          </p:cNvPr>
          <p:cNvSpPr/>
          <p:nvPr/>
        </p:nvSpPr>
        <p:spPr>
          <a:xfrm>
            <a:off x="6857089" y="3082777"/>
            <a:ext cx="184270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11" name="CasellaDiTesto 22">
            <a:extLst>
              <a:ext uri="{FF2B5EF4-FFF2-40B4-BE49-F238E27FC236}">
                <a16:creationId xmlns:a16="http://schemas.microsoft.com/office/drawing/2014/main" id="{3252B962-3AB7-4EAD-B82D-E7D586A9F46A}"/>
              </a:ext>
            </a:extLst>
          </p:cNvPr>
          <p:cNvSpPr txBox="1"/>
          <p:nvPr/>
        </p:nvSpPr>
        <p:spPr>
          <a:xfrm>
            <a:off x="3898348" y="3603694"/>
            <a:ext cx="10017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Updated_at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2" name="CasellaDiTesto 23">
            <a:extLst>
              <a:ext uri="{FF2B5EF4-FFF2-40B4-BE49-F238E27FC236}">
                <a16:creationId xmlns:a16="http://schemas.microsoft.com/office/drawing/2014/main" id="{ED82EE92-2BB9-41A6-A232-676045422A53}"/>
              </a:ext>
            </a:extLst>
          </p:cNvPr>
          <p:cNvSpPr txBox="1"/>
          <p:nvPr/>
        </p:nvSpPr>
        <p:spPr>
          <a:xfrm>
            <a:off x="3878630" y="3042097"/>
            <a:ext cx="10017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Created_at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3" name="Ovale 24">
            <a:extLst>
              <a:ext uri="{FF2B5EF4-FFF2-40B4-BE49-F238E27FC236}">
                <a16:creationId xmlns:a16="http://schemas.microsoft.com/office/drawing/2014/main" id="{A374CD64-3525-4594-9851-408F4888C755}"/>
              </a:ext>
            </a:extLst>
          </p:cNvPr>
          <p:cNvSpPr/>
          <p:nvPr/>
        </p:nvSpPr>
        <p:spPr>
          <a:xfrm>
            <a:off x="6849688" y="3634670"/>
            <a:ext cx="184270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14" name="Ovale 25">
            <a:extLst>
              <a:ext uri="{FF2B5EF4-FFF2-40B4-BE49-F238E27FC236}">
                <a16:creationId xmlns:a16="http://schemas.microsoft.com/office/drawing/2014/main" id="{AB6BF339-7EB4-45AD-B412-AF02B69385FC}"/>
              </a:ext>
            </a:extLst>
          </p:cNvPr>
          <p:cNvSpPr/>
          <p:nvPr/>
        </p:nvSpPr>
        <p:spPr>
          <a:xfrm>
            <a:off x="4878847" y="3093132"/>
            <a:ext cx="184270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15" name="Ovale 26">
            <a:extLst>
              <a:ext uri="{FF2B5EF4-FFF2-40B4-BE49-F238E27FC236}">
                <a16:creationId xmlns:a16="http://schemas.microsoft.com/office/drawing/2014/main" id="{1E238719-AC53-4346-AE04-E250268AB74B}"/>
              </a:ext>
            </a:extLst>
          </p:cNvPr>
          <p:cNvSpPr/>
          <p:nvPr/>
        </p:nvSpPr>
        <p:spPr>
          <a:xfrm>
            <a:off x="4871446" y="3645025"/>
            <a:ext cx="184270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16" name="Ovale 27">
            <a:extLst>
              <a:ext uri="{FF2B5EF4-FFF2-40B4-BE49-F238E27FC236}">
                <a16:creationId xmlns:a16="http://schemas.microsoft.com/office/drawing/2014/main" id="{F21C1E73-537E-40D1-9731-BC909B2EAB2E}"/>
              </a:ext>
            </a:extLst>
          </p:cNvPr>
          <p:cNvSpPr/>
          <p:nvPr/>
        </p:nvSpPr>
        <p:spPr>
          <a:xfrm>
            <a:off x="4868293" y="3100017"/>
            <a:ext cx="202697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17" name="Ovale 28">
            <a:extLst>
              <a:ext uri="{FF2B5EF4-FFF2-40B4-BE49-F238E27FC236}">
                <a16:creationId xmlns:a16="http://schemas.microsoft.com/office/drawing/2014/main" id="{69DCE9AF-5FF9-4194-A7F6-B5D654AC548B}"/>
              </a:ext>
            </a:extLst>
          </p:cNvPr>
          <p:cNvSpPr/>
          <p:nvPr/>
        </p:nvSpPr>
        <p:spPr>
          <a:xfrm>
            <a:off x="4860892" y="3651910"/>
            <a:ext cx="202697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18" name="Ovale 29">
            <a:extLst>
              <a:ext uri="{FF2B5EF4-FFF2-40B4-BE49-F238E27FC236}">
                <a16:creationId xmlns:a16="http://schemas.microsoft.com/office/drawing/2014/main" id="{D2CEF7C0-AFED-4AD4-9D14-28DF638E7B75}"/>
              </a:ext>
            </a:extLst>
          </p:cNvPr>
          <p:cNvSpPr/>
          <p:nvPr/>
        </p:nvSpPr>
        <p:spPr>
          <a:xfrm>
            <a:off x="5233758" y="2773022"/>
            <a:ext cx="202697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19" name="Ovale 30">
            <a:extLst>
              <a:ext uri="{FF2B5EF4-FFF2-40B4-BE49-F238E27FC236}">
                <a16:creationId xmlns:a16="http://schemas.microsoft.com/office/drawing/2014/main" id="{E916282E-6CBF-4EFE-9932-87D51373BE46}"/>
              </a:ext>
            </a:extLst>
          </p:cNvPr>
          <p:cNvSpPr/>
          <p:nvPr/>
        </p:nvSpPr>
        <p:spPr>
          <a:xfrm>
            <a:off x="6449244" y="3962452"/>
            <a:ext cx="202697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20" name="Rettangolo con angoli arrotondati 31">
            <a:extLst>
              <a:ext uri="{FF2B5EF4-FFF2-40B4-BE49-F238E27FC236}">
                <a16:creationId xmlns:a16="http://schemas.microsoft.com/office/drawing/2014/main" id="{5148C32E-C5E8-421F-B82C-C9C45F80E36A}"/>
              </a:ext>
            </a:extLst>
          </p:cNvPr>
          <p:cNvSpPr/>
          <p:nvPr/>
        </p:nvSpPr>
        <p:spPr>
          <a:xfrm>
            <a:off x="5102637" y="1105048"/>
            <a:ext cx="1721619" cy="938513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50"/>
              <a:t>Fav_playlists</a:t>
            </a:r>
            <a:endParaRPr lang="it-IT" sz="1050" dirty="0"/>
          </a:p>
        </p:txBody>
      </p:sp>
      <p:sp>
        <p:nvSpPr>
          <p:cNvPr id="21" name="Ovale 32">
            <a:extLst>
              <a:ext uri="{FF2B5EF4-FFF2-40B4-BE49-F238E27FC236}">
                <a16:creationId xmlns:a16="http://schemas.microsoft.com/office/drawing/2014/main" id="{22117E42-BEDA-427B-ADB6-F76010E1BE40}"/>
              </a:ext>
            </a:extLst>
          </p:cNvPr>
          <p:cNvSpPr/>
          <p:nvPr/>
        </p:nvSpPr>
        <p:spPr>
          <a:xfrm>
            <a:off x="5569751" y="2161764"/>
            <a:ext cx="184270" cy="18427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22" name="CasellaDiTesto 33">
            <a:extLst>
              <a:ext uri="{FF2B5EF4-FFF2-40B4-BE49-F238E27FC236}">
                <a16:creationId xmlns:a16="http://schemas.microsoft.com/office/drawing/2014/main" id="{F3871964-D2C4-458D-A476-9175F8655BD1}"/>
              </a:ext>
            </a:extLst>
          </p:cNvPr>
          <p:cNvSpPr txBox="1"/>
          <p:nvPr/>
        </p:nvSpPr>
        <p:spPr>
          <a:xfrm>
            <a:off x="5317343" y="2122440"/>
            <a:ext cx="2984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id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23" name="CasellaDiTesto 35">
            <a:extLst>
              <a:ext uri="{FF2B5EF4-FFF2-40B4-BE49-F238E27FC236}">
                <a16:creationId xmlns:a16="http://schemas.microsoft.com/office/drawing/2014/main" id="{73103ECF-3A7A-4100-8B60-5E77D4A68CE2}"/>
              </a:ext>
            </a:extLst>
          </p:cNvPr>
          <p:cNvSpPr txBox="1"/>
          <p:nvPr/>
        </p:nvSpPr>
        <p:spPr>
          <a:xfrm>
            <a:off x="4830693" y="846653"/>
            <a:ext cx="4539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Id_p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24" name="CasellaDiTesto 39">
            <a:extLst>
              <a:ext uri="{FF2B5EF4-FFF2-40B4-BE49-F238E27FC236}">
                <a16:creationId xmlns:a16="http://schemas.microsoft.com/office/drawing/2014/main" id="{C6829EDA-8964-4D59-9572-4F20E2BABA26}"/>
              </a:ext>
            </a:extLst>
          </p:cNvPr>
          <p:cNvSpPr txBox="1"/>
          <p:nvPr/>
        </p:nvSpPr>
        <p:spPr>
          <a:xfrm>
            <a:off x="3908703" y="1723104"/>
            <a:ext cx="10017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Updated_at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25" name="CasellaDiTesto 40">
            <a:extLst>
              <a:ext uri="{FF2B5EF4-FFF2-40B4-BE49-F238E27FC236}">
                <a16:creationId xmlns:a16="http://schemas.microsoft.com/office/drawing/2014/main" id="{E8468943-C8FF-4B33-ADAF-B5F2E1CBA672}"/>
              </a:ext>
            </a:extLst>
          </p:cNvPr>
          <p:cNvSpPr txBox="1"/>
          <p:nvPr/>
        </p:nvSpPr>
        <p:spPr>
          <a:xfrm>
            <a:off x="3888985" y="1161507"/>
            <a:ext cx="10017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Created_at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26" name="Ovale 42">
            <a:extLst>
              <a:ext uri="{FF2B5EF4-FFF2-40B4-BE49-F238E27FC236}">
                <a16:creationId xmlns:a16="http://schemas.microsoft.com/office/drawing/2014/main" id="{F9DB38EE-2121-40BC-B7F7-387215E4C830}"/>
              </a:ext>
            </a:extLst>
          </p:cNvPr>
          <p:cNvSpPr/>
          <p:nvPr/>
        </p:nvSpPr>
        <p:spPr>
          <a:xfrm>
            <a:off x="4889202" y="1212542"/>
            <a:ext cx="184270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27" name="Ovale 43">
            <a:extLst>
              <a:ext uri="{FF2B5EF4-FFF2-40B4-BE49-F238E27FC236}">
                <a16:creationId xmlns:a16="http://schemas.microsoft.com/office/drawing/2014/main" id="{9ECB15F6-7E92-4052-BDDD-67B58B5AF8C1}"/>
              </a:ext>
            </a:extLst>
          </p:cNvPr>
          <p:cNvSpPr/>
          <p:nvPr/>
        </p:nvSpPr>
        <p:spPr>
          <a:xfrm>
            <a:off x="4881801" y="1764435"/>
            <a:ext cx="184270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28" name="Ovale 44">
            <a:extLst>
              <a:ext uri="{FF2B5EF4-FFF2-40B4-BE49-F238E27FC236}">
                <a16:creationId xmlns:a16="http://schemas.microsoft.com/office/drawing/2014/main" id="{FD8E82C2-5839-432D-9373-CB0AD25EB5DA}"/>
              </a:ext>
            </a:extLst>
          </p:cNvPr>
          <p:cNvSpPr/>
          <p:nvPr/>
        </p:nvSpPr>
        <p:spPr>
          <a:xfrm>
            <a:off x="4878648" y="1219427"/>
            <a:ext cx="202697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29" name="Ovale 45">
            <a:extLst>
              <a:ext uri="{FF2B5EF4-FFF2-40B4-BE49-F238E27FC236}">
                <a16:creationId xmlns:a16="http://schemas.microsoft.com/office/drawing/2014/main" id="{CDAA4571-5509-407F-B7FC-11E329AC9BC7}"/>
              </a:ext>
            </a:extLst>
          </p:cNvPr>
          <p:cNvSpPr/>
          <p:nvPr/>
        </p:nvSpPr>
        <p:spPr>
          <a:xfrm>
            <a:off x="4871247" y="1771320"/>
            <a:ext cx="202697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30" name="Ovale 46">
            <a:extLst>
              <a:ext uri="{FF2B5EF4-FFF2-40B4-BE49-F238E27FC236}">
                <a16:creationId xmlns:a16="http://schemas.microsoft.com/office/drawing/2014/main" id="{3D194D17-D78B-409A-B8D5-2CF9771F8AD1}"/>
              </a:ext>
            </a:extLst>
          </p:cNvPr>
          <p:cNvSpPr/>
          <p:nvPr/>
        </p:nvSpPr>
        <p:spPr>
          <a:xfrm>
            <a:off x="5244113" y="892432"/>
            <a:ext cx="202697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cxnSp>
        <p:nvCxnSpPr>
          <p:cNvPr id="31" name="Connettore diritto 51">
            <a:extLst>
              <a:ext uri="{FF2B5EF4-FFF2-40B4-BE49-F238E27FC236}">
                <a16:creationId xmlns:a16="http://schemas.microsoft.com/office/drawing/2014/main" id="{3A878B90-1ADA-40AF-881B-33C7760F06C5}"/>
              </a:ext>
            </a:extLst>
          </p:cNvPr>
          <p:cNvCxnSpPr/>
          <p:nvPr/>
        </p:nvCxnSpPr>
        <p:spPr>
          <a:xfrm>
            <a:off x="5908697" y="1898340"/>
            <a:ext cx="0" cy="12016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Connettore diritto 55">
            <a:extLst>
              <a:ext uri="{FF2B5EF4-FFF2-40B4-BE49-F238E27FC236}">
                <a16:creationId xmlns:a16="http://schemas.microsoft.com/office/drawing/2014/main" id="{F6DAD9DC-B0D0-4B72-B18B-2FFB7FC1F01C}"/>
              </a:ext>
            </a:extLst>
          </p:cNvPr>
          <p:cNvCxnSpPr/>
          <p:nvPr/>
        </p:nvCxnSpPr>
        <p:spPr>
          <a:xfrm>
            <a:off x="5747384" y="2244372"/>
            <a:ext cx="4758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Rettangolo con angoli arrotondati 56">
            <a:extLst>
              <a:ext uri="{FF2B5EF4-FFF2-40B4-BE49-F238E27FC236}">
                <a16:creationId xmlns:a16="http://schemas.microsoft.com/office/drawing/2014/main" id="{15B747ED-6CEF-401C-B760-EC8319F918F4}"/>
              </a:ext>
            </a:extLst>
          </p:cNvPr>
          <p:cNvSpPr/>
          <p:nvPr/>
        </p:nvSpPr>
        <p:spPr>
          <a:xfrm>
            <a:off x="5112992" y="4861790"/>
            <a:ext cx="1721619" cy="938513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50"/>
              <a:t>Fav_albums</a:t>
            </a:r>
            <a:endParaRPr lang="it-IT" sz="1050" dirty="0"/>
          </a:p>
        </p:txBody>
      </p:sp>
      <p:sp>
        <p:nvSpPr>
          <p:cNvPr id="34" name="Ovale 57">
            <a:extLst>
              <a:ext uri="{FF2B5EF4-FFF2-40B4-BE49-F238E27FC236}">
                <a16:creationId xmlns:a16="http://schemas.microsoft.com/office/drawing/2014/main" id="{8E916E00-A01C-4BE8-803E-72DD68D38E81}"/>
              </a:ext>
            </a:extLst>
          </p:cNvPr>
          <p:cNvSpPr/>
          <p:nvPr/>
        </p:nvSpPr>
        <p:spPr>
          <a:xfrm>
            <a:off x="6237051" y="4444812"/>
            <a:ext cx="184270" cy="18427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35" name="CasellaDiTesto 58">
            <a:extLst>
              <a:ext uri="{FF2B5EF4-FFF2-40B4-BE49-F238E27FC236}">
                <a16:creationId xmlns:a16="http://schemas.microsoft.com/office/drawing/2014/main" id="{C61AEB8D-941B-46CD-938B-8229EBADF1D2}"/>
              </a:ext>
            </a:extLst>
          </p:cNvPr>
          <p:cNvSpPr txBox="1"/>
          <p:nvPr/>
        </p:nvSpPr>
        <p:spPr>
          <a:xfrm>
            <a:off x="6384138" y="4405434"/>
            <a:ext cx="2984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id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6" name="CasellaDiTesto 59">
            <a:extLst>
              <a:ext uri="{FF2B5EF4-FFF2-40B4-BE49-F238E27FC236}">
                <a16:creationId xmlns:a16="http://schemas.microsoft.com/office/drawing/2014/main" id="{5939C1D3-0DC0-4D5B-9143-6C14A8C043D8}"/>
              </a:ext>
            </a:extLst>
          </p:cNvPr>
          <p:cNvSpPr txBox="1"/>
          <p:nvPr/>
        </p:nvSpPr>
        <p:spPr>
          <a:xfrm>
            <a:off x="4841048" y="4603395"/>
            <a:ext cx="4539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Id_a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7" name="CasellaDiTesto 60">
            <a:extLst>
              <a:ext uri="{FF2B5EF4-FFF2-40B4-BE49-F238E27FC236}">
                <a16:creationId xmlns:a16="http://schemas.microsoft.com/office/drawing/2014/main" id="{20DF6256-6AA1-4456-8F37-465EBE45CDD4}"/>
              </a:ext>
            </a:extLst>
          </p:cNvPr>
          <p:cNvSpPr txBox="1"/>
          <p:nvPr/>
        </p:nvSpPr>
        <p:spPr>
          <a:xfrm>
            <a:off x="3919058" y="5479846"/>
            <a:ext cx="10017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Updated_at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8" name="CasellaDiTesto 61">
            <a:extLst>
              <a:ext uri="{FF2B5EF4-FFF2-40B4-BE49-F238E27FC236}">
                <a16:creationId xmlns:a16="http://schemas.microsoft.com/office/drawing/2014/main" id="{C74559DF-B5AC-4190-A356-E9B64177F12C}"/>
              </a:ext>
            </a:extLst>
          </p:cNvPr>
          <p:cNvSpPr txBox="1"/>
          <p:nvPr/>
        </p:nvSpPr>
        <p:spPr>
          <a:xfrm>
            <a:off x="3899340" y="4918249"/>
            <a:ext cx="10017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Created_at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9" name="Ovale 62">
            <a:extLst>
              <a:ext uri="{FF2B5EF4-FFF2-40B4-BE49-F238E27FC236}">
                <a16:creationId xmlns:a16="http://schemas.microsoft.com/office/drawing/2014/main" id="{ADE92515-C849-4358-82CE-64134F667F9C}"/>
              </a:ext>
            </a:extLst>
          </p:cNvPr>
          <p:cNvSpPr/>
          <p:nvPr/>
        </p:nvSpPr>
        <p:spPr>
          <a:xfrm>
            <a:off x="4899557" y="4969284"/>
            <a:ext cx="184270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40" name="Ovale 63">
            <a:extLst>
              <a:ext uri="{FF2B5EF4-FFF2-40B4-BE49-F238E27FC236}">
                <a16:creationId xmlns:a16="http://schemas.microsoft.com/office/drawing/2014/main" id="{BA5D9E28-4103-4BFC-A837-C8987B61A515}"/>
              </a:ext>
            </a:extLst>
          </p:cNvPr>
          <p:cNvSpPr/>
          <p:nvPr/>
        </p:nvSpPr>
        <p:spPr>
          <a:xfrm>
            <a:off x="4892156" y="5521177"/>
            <a:ext cx="184270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41" name="Ovale 64">
            <a:extLst>
              <a:ext uri="{FF2B5EF4-FFF2-40B4-BE49-F238E27FC236}">
                <a16:creationId xmlns:a16="http://schemas.microsoft.com/office/drawing/2014/main" id="{2F6C8E38-9C5F-4C39-8BC0-0F554C7C4ABB}"/>
              </a:ext>
            </a:extLst>
          </p:cNvPr>
          <p:cNvSpPr/>
          <p:nvPr/>
        </p:nvSpPr>
        <p:spPr>
          <a:xfrm>
            <a:off x="4889003" y="4976169"/>
            <a:ext cx="202697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42" name="Ovale 65">
            <a:extLst>
              <a:ext uri="{FF2B5EF4-FFF2-40B4-BE49-F238E27FC236}">
                <a16:creationId xmlns:a16="http://schemas.microsoft.com/office/drawing/2014/main" id="{BAE7188E-3E3C-4A42-99E7-3BBA3AECA9ED}"/>
              </a:ext>
            </a:extLst>
          </p:cNvPr>
          <p:cNvSpPr/>
          <p:nvPr/>
        </p:nvSpPr>
        <p:spPr>
          <a:xfrm>
            <a:off x="4881602" y="5528062"/>
            <a:ext cx="202697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43" name="Ovale 66">
            <a:extLst>
              <a:ext uri="{FF2B5EF4-FFF2-40B4-BE49-F238E27FC236}">
                <a16:creationId xmlns:a16="http://schemas.microsoft.com/office/drawing/2014/main" id="{DE96DDAF-32B9-44C7-9FA3-082FE4CA185C}"/>
              </a:ext>
            </a:extLst>
          </p:cNvPr>
          <p:cNvSpPr/>
          <p:nvPr/>
        </p:nvSpPr>
        <p:spPr>
          <a:xfrm>
            <a:off x="5254468" y="4649174"/>
            <a:ext cx="202697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cxnSp>
        <p:nvCxnSpPr>
          <p:cNvPr id="44" name="Connettore diritto 67">
            <a:extLst>
              <a:ext uri="{FF2B5EF4-FFF2-40B4-BE49-F238E27FC236}">
                <a16:creationId xmlns:a16="http://schemas.microsoft.com/office/drawing/2014/main" id="{3C01ED98-783E-485E-8041-434CA13A75E9}"/>
              </a:ext>
            </a:extLst>
          </p:cNvPr>
          <p:cNvCxnSpPr/>
          <p:nvPr/>
        </p:nvCxnSpPr>
        <p:spPr>
          <a:xfrm>
            <a:off x="5757739" y="4527420"/>
            <a:ext cx="4758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nettore diritto 68">
            <a:extLst>
              <a:ext uri="{FF2B5EF4-FFF2-40B4-BE49-F238E27FC236}">
                <a16:creationId xmlns:a16="http://schemas.microsoft.com/office/drawing/2014/main" id="{DD63CC5A-54FF-4875-937C-F9E9342DD5D3}"/>
              </a:ext>
            </a:extLst>
          </p:cNvPr>
          <p:cNvCxnSpPr/>
          <p:nvPr/>
        </p:nvCxnSpPr>
        <p:spPr>
          <a:xfrm>
            <a:off x="5945686" y="3817399"/>
            <a:ext cx="0" cy="12016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ttore diritto 70">
            <a:extLst>
              <a:ext uri="{FF2B5EF4-FFF2-40B4-BE49-F238E27FC236}">
                <a16:creationId xmlns:a16="http://schemas.microsoft.com/office/drawing/2014/main" id="{06829BE9-513A-4069-86A1-6A784B41ADBA}"/>
              </a:ext>
            </a:extLst>
          </p:cNvPr>
          <p:cNvCxnSpPr/>
          <p:nvPr/>
        </p:nvCxnSpPr>
        <p:spPr>
          <a:xfrm>
            <a:off x="6741824" y="3450907"/>
            <a:ext cx="188727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nettore diritto 72">
            <a:extLst>
              <a:ext uri="{FF2B5EF4-FFF2-40B4-BE49-F238E27FC236}">
                <a16:creationId xmlns:a16="http://schemas.microsoft.com/office/drawing/2014/main" id="{61462FDE-6715-4B6C-998A-20E82D161468}"/>
              </a:ext>
            </a:extLst>
          </p:cNvPr>
          <p:cNvCxnSpPr>
            <a:cxnSpLocks/>
          </p:cNvCxnSpPr>
          <p:nvPr/>
        </p:nvCxnSpPr>
        <p:spPr>
          <a:xfrm>
            <a:off x="8220724" y="3192152"/>
            <a:ext cx="0" cy="6341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Ovale 74">
            <a:extLst>
              <a:ext uri="{FF2B5EF4-FFF2-40B4-BE49-F238E27FC236}">
                <a16:creationId xmlns:a16="http://schemas.microsoft.com/office/drawing/2014/main" id="{1BE23253-52F0-431E-9170-34646140BE60}"/>
              </a:ext>
            </a:extLst>
          </p:cNvPr>
          <p:cNvSpPr/>
          <p:nvPr/>
        </p:nvSpPr>
        <p:spPr>
          <a:xfrm>
            <a:off x="6239709" y="4443687"/>
            <a:ext cx="184270" cy="18427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49" name="CasellaDiTesto 75">
            <a:extLst>
              <a:ext uri="{FF2B5EF4-FFF2-40B4-BE49-F238E27FC236}">
                <a16:creationId xmlns:a16="http://schemas.microsoft.com/office/drawing/2014/main" id="{C5E544C9-DF37-4F5A-930E-7B39FA0D47ED}"/>
              </a:ext>
            </a:extLst>
          </p:cNvPr>
          <p:cNvSpPr txBox="1"/>
          <p:nvPr/>
        </p:nvSpPr>
        <p:spPr>
          <a:xfrm>
            <a:off x="3403892" y="3809503"/>
            <a:ext cx="2984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id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50" name="Ovale 76">
            <a:extLst>
              <a:ext uri="{FF2B5EF4-FFF2-40B4-BE49-F238E27FC236}">
                <a16:creationId xmlns:a16="http://schemas.microsoft.com/office/drawing/2014/main" id="{12EA6C57-7DA4-4FB4-AC0D-90161BFE4C04}"/>
              </a:ext>
            </a:extLst>
          </p:cNvPr>
          <p:cNvSpPr/>
          <p:nvPr/>
        </p:nvSpPr>
        <p:spPr>
          <a:xfrm>
            <a:off x="8132133" y="3841483"/>
            <a:ext cx="184270" cy="18427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51" name="CasellaDiTesto 77">
            <a:extLst>
              <a:ext uri="{FF2B5EF4-FFF2-40B4-BE49-F238E27FC236}">
                <a16:creationId xmlns:a16="http://schemas.microsoft.com/office/drawing/2014/main" id="{3E676EA5-9EB9-4D33-B10B-EF579D4AD5C4}"/>
              </a:ext>
            </a:extLst>
          </p:cNvPr>
          <p:cNvSpPr txBox="1"/>
          <p:nvPr/>
        </p:nvSpPr>
        <p:spPr>
          <a:xfrm>
            <a:off x="7870847" y="3802105"/>
            <a:ext cx="2984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id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52" name="Rettangolo con angoli arrotondati 78">
            <a:extLst>
              <a:ext uri="{FF2B5EF4-FFF2-40B4-BE49-F238E27FC236}">
                <a16:creationId xmlns:a16="http://schemas.microsoft.com/office/drawing/2014/main" id="{A64B750D-44BF-48C6-AAA0-3C3B6E49DEFB}"/>
              </a:ext>
            </a:extLst>
          </p:cNvPr>
          <p:cNvSpPr/>
          <p:nvPr/>
        </p:nvSpPr>
        <p:spPr>
          <a:xfrm>
            <a:off x="8584167" y="2997471"/>
            <a:ext cx="1721619" cy="938513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50"/>
              <a:t>Fav_songs</a:t>
            </a:r>
            <a:endParaRPr lang="it-IT" sz="1050" dirty="0"/>
          </a:p>
        </p:txBody>
      </p:sp>
      <p:sp>
        <p:nvSpPr>
          <p:cNvPr id="53" name="CasellaDiTesto 79">
            <a:extLst>
              <a:ext uri="{FF2B5EF4-FFF2-40B4-BE49-F238E27FC236}">
                <a16:creationId xmlns:a16="http://schemas.microsoft.com/office/drawing/2014/main" id="{DFB5FCCA-AC27-4BCD-AAF9-5D39778DEF60}"/>
              </a:ext>
            </a:extLst>
          </p:cNvPr>
          <p:cNvSpPr txBox="1"/>
          <p:nvPr/>
        </p:nvSpPr>
        <p:spPr>
          <a:xfrm>
            <a:off x="8331459" y="2739076"/>
            <a:ext cx="4154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Id_s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54" name="CasellaDiTesto 80">
            <a:extLst>
              <a:ext uri="{FF2B5EF4-FFF2-40B4-BE49-F238E27FC236}">
                <a16:creationId xmlns:a16="http://schemas.microsoft.com/office/drawing/2014/main" id="{DB3130DB-2950-41FE-AD49-6C27D442CB24}"/>
              </a:ext>
            </a:extLst>
          </p:cNvPr>
          <p:cNvSpPr txBox="1"/>
          <p:nvPr/>
        </p:nvSpPr>
        <p:spPr>
          <a:xfrm>
            <a:off x="10453037" y="3633283"/>
            <a:ext cx="10017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Updated_at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55" name="CasellaDiTesto 81">
            <a:extLst>
              <a:ext uri="{FF2B5EF4-FFF2-40B4-BE49-F238E27FC236}">
                <a16:creationId xmlns:a16="http://schemas.microsoft.com/office/drawing/2014/main" id="{AEF7A97B-3E1E-4535-A791-FE874F92FF62}"/>
              </a:ext>
            </a:extLst>
          </p:cNvPr>
          <p:cNvSpPr txBox="1"/>
          <p:nvPr/>
        </p:nvSpPr>
        <p:spPr>
          <a:xfrm>
            <a:off x="10442195" y="3080564"/>
            <a:ext cx="10017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Created_at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56" name="Ovale 84">
            <a:extLst>
              <a:ext uri="{FF2B5EF4-FFF2-40B4-BE49-F238E27FC236}">
                <a16:creationId xmlns:a16="http://schemas.microsoft.com/office/drawing/2014/main" id="{D7EF4F4D-1B99-4CCD-8189-E9C3C12A27AE}"/>
              </a:ext>
            </a:extLst>
          </p:cNvPr>
          <p:cNvSpPr/>
          <p:nvPr/>
        </p:nvSpPr>
        <p:spPr>
          <a:xfrm>
            <a:off x="10331025" y="3111850"/>
            <a:ext cx="202697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57" name="Ovale 85">
            <a:extLst>
              <a:ext uri="{FF2B5EF4-FFF2-40B4-BE49-F238E27FC236}">
                <a16:creationId xmlns:a16="http://schemas.microsoft.com/office/drawing/2014/main" id="{9583F750-8E12-427C-8ED9-B51E2B07483D}"/>
              </a:ext>
            </a:extLst>
          </p:cNvPr>
          <p:cNvSpPr/>
          <p:nvPr/>
        </p:nvSpPr>
        <p:spPr>
          <a:xfrm>
            <a:off x="10323624" y="3663743"/>
            <a:ext cx="202697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58" name="Ovale 86">
            <a:extLst>
              <a:ext uri="{FF2B5EF4-FFF2-40B4-BE49-F238E27FC236}">
                <a16:creationId xmlns:a16="http://schemas.microsoft.com/office/drawing/2014/main" id="{8BBA8AB5-B202-4198-A9C2-4998122754F8}"/>
              </a:ext>
            </a:extLst>
          </p:cNvPr>
          <p:cNvSpPr/>
          <p:nvPr/>
        </p:nvSpPr>
        <p:spPr>
          <a:xfrm>
            <a:off x="8725643" y="2784855"/>
            <a:ext cx="202697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59" name="Rettangolo con angoli arrotondati 87">
            <a:extLst>
              <a:ext uri="{FF2B5EF4-FFF2-40B4-BE49-F238E27FC236}">
                <a16:creationId xmlns:a16="http://schemas.microsoft.com/office/drawing/2014/main" id="{9A772668-D58E-48B1-B1CC-D25F70BEEB3F}"/>
              </a:ext>
            </a:extLst>
          </p:cNvPr>
          <p:cNvSpPr/>
          <p:nvPr/>
        </p:nvSpPr>
        <p:spPr>
          <a:xfrm>
            <a:off x="1570791" y="2970842"/>
            <a:ext cx="1721619" cy="938513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50"/>
              <a:t>Fav_artists</a:t>
            </a:r>
            <a:endParaRPr lang="it-IT" sz="1050" dirty="0"/>
          </a:p>
        </p:txBody>
      </p:sp>
      <p:sp>
        <p:nvSpPr>
          <p:cNvPr id="60" name="CasellaDiTesto 88">
            <a:extLst>
              <a:ext uri="{FF2B5EF4-FFF2-40B4-BE49-F238E27FC236}">
                <a16:creationId xmlns:a16="http://schemas.microsoft.com/office/drawing/2014/main" id="{CBB7D955-F2EF-4373-ADA2-2B8CB5C0786D}"/>
              </a:ext>
            </a:extLst>
          </p:cNvPr>
          <p:cNvSpPr txBox="1"/>
          <p:nvPr/>
        </p:nvSpPr>
        <p:spPr>
          <a:xfrm>
            <a:off x="1222458" y="2712447"/>
            <a:ext cx="5357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Id_art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61" name="CasellaDiTesto 89">
            <a:extLst>
              <a:ext uri="{FF2B5EF4-FFF2-40B4-BE49-F238E27FC236}">
                <a16:creationId xmlns:a16="http://schemas.microsoft.com/office/drawing/2014/main" id="{B292ED4A-4BDF-4A3A-8B96-DAC00676B629}"/>
              </a:ext>
            </a:extLst>
          </p:cNvPr>
          <p:cNvSpPr txBox="1"/>
          <p:nvPr/>
        </p:nvSpPr>
        <p:spPr>
          <a:xfrm>
            <a:off x="376857" y="3588898"/>
            <a:ext cx="10017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Updated_at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62" name="CasellaDiTesto 90">
            <a:extLst>
              <a:ext uri="{FF2B5EF4-FFF2-40B4-BE49-F238E27FC236}">
                <a16:creationId xmlns:a16="http://schemas.microsoft.com/office/drawing/2014/main" id="{AB0EA27A-971E-4206-824E-36FF11D376E2}"/>
              </a:ext>
            </a:extLst>
          </p:cNvPr>
          <p:cNvSpPr txBox="1"/>
          <p:nvPr/>
        </p:nvSpPr>
        <p:spPr>
          <a:xfrm>
            <a:off x="357139" y="3027301"/>
            <a:ext cx="10017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Created_at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63" name="Ovale 91">
            <a:extLst>
              <a:ext uri="{FF2B5EF4-FFF2-40B4-BE49-F238E27FC236}">
                <a16:creationId xmlns:a16="http://schemas.microsoft.com/office/drawing/2014/main" id="{D2B170F0-72BB-43F3-8661-F1ACB12E7F07}"/>
              </a:ext>
            </a:extLst>
          </p:cNvPr>
          <p:cNvSpPr/>
          <p:nvPr/>
        </p:nvSpPr>
        <p:spPr>
          <a:xfrm>
            <a:off x="1357356" y="3078336"/>
            <a:ext cx="184270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64" name="Ovale 92">
            <a:extLst>
              <a:ext uri="{FF2B5EF4-FFF2-40B4-BE49-F238E27FC236}">
                <a16:creationId xmlns:a16="http://schemas.microsoft.com/office/drawing/2014/main" id="{3A73EAEC-2867-4374-A080-EE01480DA0C4}"/>
              </a:ext>
            </a:extLst>
          </p:cNvPr>
          <p:cNvSpPr/>
          <p:nvPr/>
        </p:nvSpPr>
        <p:spPr>
          <a:xfrm>
            <a:off x="1349955" y="3630229"/>
            <a:ext cx="184270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65" name="Ovale 93">
            <a:extLst>
              <a:ext uri="{FF2B5EF4-FFF2-40B4-BE49-F238E27FC236}">
                <a16:creationId xmlns:a16="http://schemas.microsoft.com/office/drawing/2014/main" id="{186ABDF4-563B-4E51-A52F-C216B692F148}"/>
              </a:ext>
            </a:extLst>
          </p:cNvPr>
          <p:cNvSpPr/>
          <p:nvPr/>
        </p:nvSpPr>
        <p:spPr>
          <a:xfrm>
            <a:off x="1346802" y="3085221"/>
            <a:ext cx="202697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66" name="Ovale 94">
            <a:extLst>
              <a:ext uri="{FF2B5EF4-FFF2-40B4-BE49-F238E27FC236}">
                <a16:creationId xmlns:a16="http://schemas.microsoft.com/office/drawing/2014/main" id="{0C21769B-F3A9-4397-B59D-1EC64156E8C4}"/>
              </a:ext>
            </a:extLst>
          </p:cNvPr>
          <p:cNvSpPr/>
          <p:nvPr/>
        </p:nvSpPr>
        <p:spPr>
          <a:xfrm>
            <a:off x="1339401" y="3637114"/>
            <a:ext cx="202697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sp>
        <p:nvSpPr>
          <p:cNvPr id="67" name="Ovale 95">
            <a:extLst>
              <a:ext uri="{FF2B5EF4-FFF2-40B4-BE49-F238E27FC236}">
                <a16:creationId xmlns:a16="http://schemas.microsoft.com/office/drawing/2014/main" id="{7012B700-EB80-4866-BC7C-BEE1B030D14B}"/>
              </a:ext>
            </a:extLst>
          </p:cNvPr>
          <p:cNvSpPr/>
          <p:nvPr/>
        </p:nvSpPr>
        <p:spPr>
          <a:xfrm>
            <a:off x="1712267" y="2758226"/>
            <a:ext cx="202697" cy="1842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cxnSp>
        <p:nvCxnSpPr>
          <p:cNvPr id="68" name="Connettore diritto 98">
            <a:extLst>
              <a:ext uri="{FF2B5EF4-FFF2-40B4-BE49-F238E27FC236}">
                <a16:creationId xmlns:a16="http://schemas.microsoft.com/office/drawing/2014/main" id="{414A80DF-EF06-4D7B-AEA2-F5B8FE5FD71C}"/>
              </a:ext>
            </a:extLst>
          </p:cNvPr>
          <p:cNvCxnSpPr>
            <a:cxnSpLocks/>
          </p:cNvCxnSpPr>
          <p:nvPr/>
        </p:nvCxnSpPr>
        <p:spPr>
          <a:xfrm>
            <a:off x="3552535" y="2989444"/>
            <a:ext cx="0" cy="6341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" name="Ovale 99">
            <a:extLst>
              <a:ext uri="{FF2B5EF4-FFF2-40B4-BE49-F238E27FC236}">
                <a16:creationId xmlns:a16="http://schemas.microsoft.com/office/drawing/2014/main" id="{2FE4E56E-4007-412F-9F4C-64BB14BF666E}"/>
              </a:ext>
            </a:extLst>
          </p:cNvPr>
          <p:cNvSpPr/>
          <p:nvPr/>
        </p:nvSpPr>
        <p:spPr>
          <a:xfrm>
            <a:off x="3463944" y="3638775"/>
            <a:ext cx="184270" cy="18427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  <p:cxnSp>
        <p:nvCxnSpPr>
          <p:cNvPr id="70" name="Connettore diritto 102">
            <a:extLst>
              <a:ext uri="{FF2B5EF4-FFF2-40B4-BE49-F238E27FC236}">
                <a16:creationId xmlns:a16="http://schemas.microsoft.com/office/drawing/2014/main" id="{85B3E5BC-3803-450D-AAAD-9703205F0C2E}"/>
              </a:ext>
            </a:extLst>
          </p:cNvPr>
          <p:cNvCxnSpPr/>
          <p:nvPr/>
        </p:nvCxnSpPr>
        <p:spPr>
          <a:xfrm>
            <a:off x="3245490" y="3452385"/>
            <a:ext cx="188727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CasellaDiTesto 103">
            <a:extLst>
              <a:ext uri="{FF2B5EF4-FFF2-40B4-BE49-F238E27FC236}">
                <a16:creationId xmlns:a16="http://schemas.microsoft.com/office/drawing/2014/main" id="{D4982E99-121F-464D-A570-BB69ACCF86BC}"/>
              </a:ext>
            </a:extLst>
          </p:cNvPr>
          <p:cNvSpPr txBox="1"/>
          <p:nvPr/>
        </p:nvSpPr>
        <p:spPr>
          <a:xfrm>
            <a:off x="5899638" y="4599917"/>
            <a:ext cx="5329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(n, n)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2" name="CasellaDiTesto 104">
            <a:extLst>
              <a:ext uri="{FF2B5EF4-FFF2-40B4-BE49-F238E27FC236}">
                <a16:creationId xmlns:a16="http://schemas.microsoft.com/office/drawing/2014/main" id="{3D5B5B52-11C5-49C3-A855-67B139530572}"/>
              </a:ext>
            </a:extLst>
          </p:cNvPr>
          <p:cNvSpPr txBox="1"/>
          <p:nvPr/>
        </p:nvSpPr>
        <p:spPr>
          <a:xfrm>
            <a:off x="8138294" y="3429543"/>
            <a:ext cx="5329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(n, n)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3" name="CasellaDiTesto 105">
            <a:extLst>
              <a:ext uri="{FF2B5EF4-FFF2-40B4-BE49-F238E27FC236}">
                <a16:creationId xmlns:a16="http://schemas.microsoft.com/office/drawing/2014/main" id="{4A354AE0-ADDB-4654-B096-A634B66D9B95}"/>
              </a:ext>
            </a:extLst>
          </p:cNvPr>
          <p:cNvSpPr txBox="1"/>
          <p:nvPr/>
        </p:nvSpPr>
        <p:spPr>
          <a:xfrm>
            <a:off x="7479865" y="3428065"/>
            <a:ext cx="5329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dirty="0">
                <a:solidFill>
                  <a:schemeClr val="bg1"/>
                </a:solidFill>
              </a:rPr>
              <a:t>(1</a:t>
            </a:r>
            <a:r>
              <a:rPr lang="en-US" sz="1000">
                <a:solidFill>
                  <a:schemeClr val="bg1"/>
                </a:solidFill>
              </a:rPr>
              <a:t>, n)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4" name="CasellaDiTesto 106">
            <a:extLst>
              <a:ext uri="{FF2B5EF4-FFF2-40B4-BE49-F238E27FC236}">
                <a16:creationId xmlns:a16="http://schemas.microsoft.com/office/drawing/2014/main" id="{120F2A0F-96EB-40A3-A46B-08DDFCDC53A6}"/>
              </a:ext>
            </a:extLst>
          </p:cNvPr>
          <p:cNvSpPr txBox="1"/>
          <p:nvPr/>
        </p:nvSpPr>
        <p:spPr>
          <a:xfrm>
            <a:off x="4141854" y="3401430"/>
            <a:ext cx="5329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dirty="0">
                <a:solidFill>
                  <a:schemeClr val="bg1"/>
                </a:solidFill>
              </a:rPr>
              <a:t>(1</a:t>
            </a:r>
            <a:r>
              <a:rPr lang="en-US" sz="1000">
                <a:solidFill>
                  <a:schemeClr val="bg1"/>
                </a:solidFill>
              </a:rPr>
              <a:t>, n)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5" name="CasellaDiTesto 107">
            <a:extLst>
              <a:ext uri="{FF2B5EF4-FFF2-40B4-BE49-F238E27FC236}">
                <a16:creationId xmlns:a16="http://schemas.microsoft.com/office/drawing/2014/main" id="{1A367BD0-7237-4687-AC02-5282FDEDA638}"/>
              </a:ext>
            </a:extLst>
          </p:cNvPr>
          <p:cNvSpPr txBox="1"/>
          <p:nvPr/>
        </p:nvSpPr>
        <p:spPr>
          <a:xfrm>
            <a:off x="3468631" y="3225355"/>
            <a:ext cx="5329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(n, n)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6" name="CasellaDiTesto 108">
            <a:extLst>
              <a:ext uri="{FF2B5EF4-FFF2-40B4-BE49-F238E27FC236}">
                <a16:creationId xmlns:a16="http://schemas.microsoft.com/office/drawing/2014/main" id="{75ECFB12-4DB5-4A89-A7EB-114B8779CA51}"/>
              </a:ext>
            </a:extLst>
          </p:cNvPr>
          <p:cNvSpPr txBox="1"/>
          <p:nvPr/>
        </p:nvSpPr>
        <p:spPr>
          <a:xfrm>
            <a:off x="5830094" y="2017989"/>
            <a:ext cx="5329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>
                <a:solidFill>
                  <a:schemeClr val="bg1"/>
                </a:solidFill>
              </a:rPr>
              <a:t>(n, n)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7" name="CasellaDiTesto 109">
            <a:extLst>
              <a:ext uri="{FF2B5EF4-FFF2-40B4-BE49-F238E27FC236}">
                <a16:creationId xmlns:a16="http://schemas.microsoft.com/office/drawing/2014/main" id="{53DADE0B-E68B-460C-86DF-AF04BB2022F4}"/>
              </a:ext>
            </a:extLst>
          </p:cNvPr>
          <p:cNvSpPr txBox="1"/>
          <p:nvPr/>
        </p:nvSpPr>
        <p:spPr>
          <a:xfrm>
            <a:off x="5837493" y="2735610"/>
            <a:ext cx="5329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dirty="0">
                <a:solidFill>
                  <a:schemeClr val="bg1"/>
                </a:solidFill>
              </a:rPr>
              <a:t>(1</a:t>
            </a:r>
            <a:r>
              <a:rPr lang="en-US" sz="1000">
                <a:solidFill>
                  <a:schemeClr val="bg1"/>
                </a:solidFill>
              </a:rPr>
              <a:t>, n)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8" name="CasellaDiTesto 110">
            <a:extLst>
              <a:ext uri="{FF2B5EF4-FFF2-40B4-BE49-F238E27FC236}">
                <a16:creationId xmlns:a16="http://schemas.microsoft.com/office/drawing/2014/main" id="{1513499C-9199-4E7C-947B-B54DC79F94F9}"/>
              </a:ext>
            </a:extLst>
          </p:cNvPr>
          <p:cNvSpPr txBox="1"/>
          <p:nvPr/>
        </p:nvSpPr>
        <p:spPr>
          <a:xfrm>
            <a:off x="749666" y="5986283"/>
            <a:ext cx="10299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/>
              <a:t>NB. Nello schema non sono presenti relazioni esplicite, dal momento che Laravel gestisce automaticamente le relazioni tra entit</a:t>
            </a:r>
            <a:r>
              <a:rPr lang="it-IT" sz="1600"/>
              <a:t>à</a:t>
            </a:r>
            <a:r>
              <a:rPr lang="en-US" sz="1600"/>
              <a:t> tramite le classi.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3880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402604D9-98CC-432F-9EBC-09E12DA2E7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28900" y="1528066"/>
            <a:ext cx="6934200" cy="1599374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6AC73D51-257B-461A-80B7-FCA86D8AE03A}"/>
              </a:ext>
            </a:extLst>
          </p:cNvPr>
          <p:cNvSpPr txBox="1"/>
          <p:nvPr/>
        </p:nvSpPr>
        <p:spPr>
          <a:xfrm>
            <a:off x="1162050" y="3490403"/>
            <a:ext cx="9867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err="1"/>
              <a:t>Spotihelper</a:t>
            </a:r>
            <a:r>
              <a:rPr lang="en-US"/>
              <a:t> </a:t>
            </a:r>
            <a:r>
              <a:rPr lang="it-IT"/>
              <a:t>è</a:t>
            </a:r>
            <a:r>
              <a:rPr lang="en-US"/>
              <a:t> una web app </a:t>
            </a:r>
            <a:r>
              <a:rPr lang="en-US" err="1"/>
              <a:t>che</a:t>
            </a:r>
            <a:r>
              <a:rPr lang="en-US"/>
              <a:t> </a:t>
            </a:r>
            <a:r>
              <a:rPr lang="en-US" err="1"/>
              <a:t>permette</a:t>
            </a:r>
            <a:r>
              <a:rPr lang="en-US"/>
              <a:t> di </a:t>
            </a:r>
            <a:r>
              <a:rPr lang="en-US" err="1"/>
              <a:t>interagire</a:t>
            </a:r>
            <a:r>
              <a:rPr lang="en-US"/>
              <a:t> di </a:t>
            </a:r>
            <a:r>
              <a:rPr lang="it-IT"/>
              <a:t>interagire</a:t>
            </a:r>
            <a:r>
              <a:rPr lang="en-US"/>
              <a:t> con Spotify. Il </a:t>
            </a:r>
            <a:r>
              <a:rPr lang="en-US" err="1"/>
              <a:t>suo</a:t>
            </a:r>
            <a:r>
              <a:rPr lang="en-US"/>
              <a:t> intento </a:t>
            </a:r>
            <a:r>
              <a:rPr lang="it-IT"/>
              <a:t>è</a:t>
            </a:r>
            <a:r>
              <a:rPr lang="en-US"/>
              <a:t> quello di permettere agli utenti non registrati o senza premium, di accedere alle funzionalit</a:t>
            </a:r>
            <a:r>
              <a:rPr lang="it-IT"/>
              <a:t>à</a:t>
            </a:r>
            <a:r>
              <a:rPr lang="en-US"/>
              <a:t> della famosa app di intrattenimento musicale.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1140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>
            <a:extLst>
              <a:ext uri="{FF2B5EF4-FFF2-40B4-BE49-F238E27FC236}">
                <a16:creationId xmlns:a16="http://schemas.microsoft.com/office/drawing/2014/main" id="{6E8A14B0-16B0-4E89-9059-2BA54E1AE6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63" t="9838" r="75461" b="46149"/>
          <a:stretch/>
        </p:blipFill>
        <p:spPr>
          <a:xfrm>
            <a:off x="9323032" y="1897202"/>
            <a:ext cx="2130641" cy="3018408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F5A2CA30-B3B6-4A8C-9422-0D74CDDB66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60" t="41942" r="77573" b="36440"/>
          <a:stretch/>
        </p:blipFill>
        <p:spPr>
          <a:xfrm>
            <a:off x="9323032" y="4915610"/>
            <a:ext cx="1861351" cy="1482572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213BA42D-B390-453B-B0A9-1531DBD099F3}"/>
              </a:ext>
            </a:extLst>
          </p:cNvPr>
          <p:cNvSpPr txBox="1"/>
          <p:nvPr/>
        </p:nvSpPr>
        <p:spPr>
          <a:xfrm>
            <a:off x="3417903" y="414120"/>
            <a:ext cx="4403324" cy="372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err="1"/>
              <a:t>Schermata</a:t>
            </a:r>
            <a:r>
              <a:rPr lang="en-US"/>
              <a:t> di Login/Signup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CA0A7B4-AD6C-4781-B390-474872C10C06}"/>
              </a:ext>
            </a:extLst>
          </p:cNvPr>
          <p:cNvSpPr txBox="1"/>
          <p:nvPr/>
        </p:nvSpPr>
        <p:spPr>
          <a:xfrm>
            <a:off x="863357" y="5472230"/>
            <a:ext cx="76852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La schermata di accesso al sito contiene entrambi i form di accesso e registrazione. La loro visualizzazione viene gestita da degli script in Javascript, tramite la visualizzazione modale.</a:t>
            </a:r>
            <a:endParaRPr lang="it-IT"/>
          </a:p>
        </p:txBody>
      </p:sp>
      <p:pic>
        <p:nvPicPr>
          <p:cNvPr id="6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EBE2726-E732-4E6B-B342-3A19C204ED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5" t="13092" r="7816" b="4063"/>
          <a:stretch/>
        </p:blipFill>
        <p:spPr>
          <a:xfrm>
            <a:off x="203887" y="845151"/>
            <a:ext cx="8963269" cy="4620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556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84E0DEA8-98A8-4CA1-B70E-A8AFEC7A8B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40139" r="75313" b="29583"/>
          <a:stretch/>
        </p:blipFill>
        <p:spPr>
          <a:xfrm>
            <a:off x="9182100" y="2247899"/>
            <a:ext cx="2171700" cy="2076451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2CEDD586-496B-4764-A565-61188640A44C}"/>
              </a:ext>
            </a:extLst>
          </p:cNvPr>
          <p:cNvSpPr txBox="1"/>
          <p:nvPr/>
        </p:nvSpPr>
        <p:spPr>
          <a:xfrm>
            <a:off x="3417903" y="414120"/>
            <a:ext cx="4403324" cy="372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err="1"/>
              <a:t>Schermata</a:t>
            </a:r>
            <a:r>
              <a:rPr lang="en-US"/>
              <a:t> di Login/Signup</a:t>
            </a:r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C4F211A-CEDC-4D5E-96AD-56CDEEC879A2}"/>
              </a:ext>
            </a:extLst>
          </p:cNvPr>
          <p:cNvSpPr txBox="1"/>
          <p:nvPr/>
        </p:nvSpPr>
        <p:spPr>
          <a:xfrm>
            <a:off x="863357" y="5472230"/>
            <a:ext cx="7685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Il form di login contiene i campi Username e Password. Entrambi i campi sono immagazzinati all’interno dell’apposito database(SQL).</a:t>
            </a:r>
            <a:endParaRPr lang="it-IT"/>
          </a:p>
        </p:txBody>
      </p:sp>
      <p:pic>
        <p:nvPicPr>
          <p:cNvPr id="2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47E81E79-B240-40D5-A750-E60FAC3353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583" t="12879" r="7925" b="3982"/>
          <a:stretch/>
        </p:blipFill>
        <p:spPr>
          <a:xfrm>
            <a:off x="121509" y="785589"/>
            <a:ext cx="8891144" cy="4680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584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03FE92FC-9F4D-457B-BF8F-C66BA341FE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72" t="18611" r="20000" b="8889"/>
          <a:stretch/>
        </p:blipFill>
        <p:spPr>
          <a:xfrm>
            <a:off x="863358" y="1283169"/>
            <a:ext cx="7685218" cy="410612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F5D9D579-E2F6-431D-8141-6AE47B9E87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75" t="27639" r="79688" b="53889"/>
          <a:stretch/>
        </p:blipFill>
        <p:spPr>
          <a:xfrm>
            <a:off x="9525000" y="2795587"/>
            <a:ext cx="1638300" cy="1266826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81C9C796-0D55-4EA4-B04F-AB787B9A4B2B}"/>
              </a:ext>
            </a:extLst>
          </p:cNvPr>
          <p:cNvSpPr txBox="1"/>
          <p:nvPr/>
        </p:nvSpPr>
        <p:spPr>
          <a:xfrm>
            <a:off x="3417903" y="368342"/>
            <a:ext cx="4403324" cy="372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err="1"/>
              <a:t>Schermata</a:t>
            </a:r>
            <a:r>
              <a:rPr lang="en-US"/>
              <a:t> di Login/Signup</a:t>
            </a:r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2B05698-C747-4805-A510-9A4124635AD5}"/>
              </a:ext>
            </a:extLst>
          </p:cNvPr>
          <p:cNvSpPr txBox="1"/>
          <p:nvPr/>
        </p:nvSpPr>
        <p:spPr>
          <a:xfrm>
            <a:off x="863356" y="5472230"/>
            <a:ext cx="102999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Il form di signup contiene i campi Username, Password, Conferma Password e E-Mail. Ognuno di questi parametri viene prima verificato tramite uno script in Javascript e successivamente inseriti all’interno del database.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16793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532F9246-7401-4841-A8F5-FAF61645D5BE}"/>
              </a:ext>
            </a:extLst>
          </p:cNvPr>
          <p:cNvSpPr txBox="1"/>
          <p:nvPr/>
        </p:nvSpPr>
        <p:spPr>
          <a:xfrm>
            <a:off x="863356" y="5472230"/>
            <a:ext cx="1029994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La homepage contiene la navbar, da cui </a:t>
            </a:r>
            <a:r>
              <a:rPr lang="it-IT" sz="1600"/>
              <a:t>è</a:t>
            </a:r>
            <a:r>
              <a:rPr lang="en-US" sz="1600"/>
              <a:t> possibile accedere alle varie funzionalit</a:t>
            </a:r>
            <a:r>
              <a:rPr lang="it-IT" sz="1600"/>
              <a:t>à</a:t>
            </a:r>
            <a:r>
              <a:rPr lang="en-US" sz="1600"/>
              <a:t> del sito. Rimarr</a:t>
            </a:r>
            <a:r>
              <a:rPr lang="it-IT" sz="1600"/>
              <a:t>à</a:t>
            </a:r>
            <a:r>
              <a:rPr lang="en-US" sz="1600"/>
              <a:t> visualizzata in tutte le rimanenti pagine per poter accedere alle funzionali</a:t>
            </a:r>
            <a:r>
              <a:rPr lang="it-IT" sz="1600"/>
              <a:t>à</a:t>
            </a:r>
            <a:r>
              <a:rPr lang="en-US" sz="1600"/>
              <a:t> in qualunque momento.</a:t>
            </a:r>
          </a:p>
          <a:p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B277A2F-6F23-449C-88FB-8FFB769F92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82" t="41015" r="74891" b="35073"/>
          <a:stretch/>
        </p:blipFill>
        <p:spPr>
          <a:xfrm>
            <a:off x="9420947" y="2609022"/>
            <a:ext cx="2197896" cy="1639956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2034B4C2-1FE9-4A6D-BD21-443002E9FBB7}"/>
              </a:ext>
            </a:extLst>
          </p:cNvPr>
          <p:cNvSpPr txBox="1"/>
          <p:nvPr/>
        </p:nvSpPr>
        <p:spPr>
          <a:xfrm>
            <a:off x="3417903" y="368342"/>
            <a:ext cx="4403324" cy="372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Homepage</a:t>
            </a:r>
            <a:endParaRPr lang="it-IT"/>
          </a:p>
        </p:txBody>
      </p:sp>
      <p:pic>
        <p:nvPicPr>
          <p:cNvPr id="3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BABF36B-31FC-4C30-A0F9-93C4019742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126" r="7817" b="5967"/>
          <a:stretch/>
        </p:blipFill>
        <p:spPr>
          <a:xfrm>
            <a:off x="200782" y="746428"/>
            <a:ext cx="9141769" cy="4688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306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D4C1B07E-F381-4F98-A28F-FD613AD908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31" t="48195" r="77656" b="33611"/>
          <a:stretch/>
        </p:blipFill>
        <p:spPr>
          <a:xfrm>
            <a:off x="9382125" y="2943224"/>
            <a:ext cx="1866900" cy="1247775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2E829AD-0EB9-4D8F-987D-9AA282BB9B74}"/>
              </a:ext>
            </a:extLst>
          </p:cNvPr>
          <p:cNvSpPr txBox="1"/>
          <p:nvPr/>
        </p:nvSpPr>
        <p:spPr>
          <a:xfrm>
            <a:off x="3417903" y="368342"/>
            <a:ext cx="4403324" cy="372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Homepage</a:t>
            </a:r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08DC82E7-62FB-4B98-B9E5-6295AAD4B453}"/>
              </a:ext>
            </a:extLst>
          </p:cNvPr>
          <p:cNvSpPr txBox="1"/>
          <p:nvPr/>
        </p:nvSpPr>
        <p:spPr>
          <a:xfrm>
            <a:off x="863356" y="5472230"/>
            <a:ext cx="102999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Oltre la navbar, la homepage contiene, inoltre, un div che mostrer</a:t>
            </a:r>
            <a:r>
              <a:rPr lang="it-IT" sz="1600"/>
              <a:t>à</a:t>
            </a:r>
            <a:r>
              <a:rPr lang="en-US" sz="1600"/>
              <a:t> all’utente brani, artisti, album e playlist preferite (salvate sul nostro DB tramite l’id dell’oggetto), offrendo anche l’opportunit</a:t>
            </a:r>
            <a:r>
              <a:rPr lang="it-IT" sz="1600"/>
              <a:t>à di rimuoverle tramite il tasto apposito.</a:t>
            </a:r>
            <a:endParaRPr lang="it-IT"/>
          </a:p>
        </p:txBody>
      </p:sp>
      <p:pic>
        <p:nvPicPr>
          <p:cNvPr id="2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B6A32D0-621D-4E68-ABE4-E1434BB3F8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27" t="13063" r="7731" b="4730"/>
          <a:stretch/>
        </p:blipFill>
        <p:spPr>
          <a:xfrm>
            <a:off x="273353" y="964142"/>
            <a:ext cx="8815245" cy="441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371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8B239EB5-7547-4A2C-97B8-E4CBB53E1F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88" t="29583" r="75937" b="37639"/>
          <a:stretch/>
        </p:blipFill>
        <p:spPr>
          <a:xfrm>
            <a:off x="9277350" y="2427258"/>
            <a:ext cx="2057400" cy="2247901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2C68BA95-C799-4824-BC8F-0B471ADF6530}"/>
              </a:ext>
            </a:extLst>
          </p:cNvPr>
          <p:cNvSpPr txBox="1"/>
          <p:nvPr/>
        </p:nvSpPr>
        <p:spPr>
          <a:xfrm>
            <a:off x="863356" y="5472230"/>
            <a:ext cx="102999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La pagina di ricerca, consente di ricercare e aggiungere i brani/artisti/playlist/album ai preferiti, tramite un selettore di ricerca contenuto da un div apposito che contiene anche l’elemento input type text. </a:t>
            </a:r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D2A0034-4EB0-4579-B6AC-A850F7BE2938}"/>
              </a:ext>
            </a:extLst>
          </p:cNvPr>
          <p:cNvSpPr txBox="1"/>
          <p:nvPr/>
        </p:nvSpPr>
        <p:spPr>
          <a:xfrm>
            <a:off x="3417903" y="368342"/>
            <a:ext cx="4403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Pagina di ricerca</a:t>
            </a:r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DB36C8BB-8018-4562-B51D-39BB485AB7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846" r="7801" b="5095"/>
          <a:stretch/>
        </p:blipFill>
        <p:spPr>
          <a:xfrm>
            <a:off x="575735" y="746429"/>
            <a:ext cx="8621676" cy="4734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93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435E591F-BB7B-4C84-B583-2506E34CDE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97" t="38264" r="78203" b="34444"/>
          <a:stretch/>
        </p:blipFill>
        <p:spPr>
          <a:xfrm>
            <a:off x="9467850" y="2833673"/>
            <a:ext cx="1828800" cy="1871678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B307EC9E-3DC5-489C-B56C-454BD35C806B}"/>
              </a:ext>
            </a:extLst>
          </p:cNvPr>
          <p:cNvSpPr txBox="1"/>
          <p:nvPr/>
        </p:nvSpPr>
        <p:spPr>
          <a:xfrm>
            <a:off x="3417903" y="370107"/>
            <a:ext cx="4403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Pagina di ricerca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085EF1A-A7F2-418C-9A66-D3F6956981A5}"/>
              </a:ext>
            </a:extLst>
          </p:cNvPr>
          <p:cNvSpPr txBox="1"/>
          <p:nvPr/>
        </p:nvSpPr>
        <p:spPr>
          <a:xfrm>
            <a:off x="863356" y="5472230"/>
            <a:ext cx="102999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 risultati verranno visualizzati all’interno del div sottostante. Gli elementi gi</a:t>
            </a:r>
            <a:r>
              <a:rPr lang="it-IT" sz="1600"/>
              <a:t>à</a:t>
            </a:r>
            <a:r>
              <a:rPr lang="en-US" sz="1600"/>
              <a:t> presenti sul database, possono essere rimossi dallo stesso tramite il pulsante che eseguir</a:t>
            </a:r>
            <a:r>
              <a:rPr lang="it-IT" sz="1600"/>
              <a:t>à</a:t>
            </a:r>
            <a:r>
              <a:rPr lang="en-US" sz="1600"/>
              <a:t> lo script in javascript corrispondente alla rimozione. </a:t>
            </a:r>
            <a:endParaRPr lang="it-IT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15A83F8-E604-42F9-9510-753AFD16F2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591" r="7503" b="5085"/>
          <a:stretch/>
        </p:blipFill>
        <p:spPr>
          <a:xfrm>
            <a:off x="539448" y="734333"/>
            <a:ext cx="8803096" cy="4749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644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587</Words>
  <Application>Microsoft Office PowerPoint</Application>
  <PresentationFormat>Widescreen</PresentationFormat>
  <Paragraphs>31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Paolo Castellino</dc:creator>
  <cp:lastModifiedBy>Paolo Castellino</cp:lastModifiedBy>
  <cp:revision>96</cp:revision>
  <dcterms:created xsi:type="dcterms:W3CDTF">2021-08-29T12:06:14Z</dcterms:created>
  <dcterms:modified xsi:type="dcterms:W3CDTF">2021-08-31T14:12:37Z</dcterms:modified>
</cp:coreProperties>
</file>

<file path=docProps/thumbnail.jpeg>
</file>